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
      <p:font typeface="Merriweather"/>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35" Type="http://schemas.openxmlformats.org/officeDocument/2006/relationships/font" Target="fonts/Merriweather-bold.fntdata"/><Relationship Id="rId12" Type="http://schemas.openxmlformats.org/officeDocument/2006/relationships/slide" Target="slides/slide7.xml"/><Relationship Id="rId34" Type="http://schemas.openxmlformats.org/officeDocument/2006/relationships/font" Target="fonts/Merriweather-regular.fntdata"/><Relationship Id="rId15" Type="http://schemas.openxmlformats.org/officeDocument/2006/relationships/slide" Target="slides/slide10.xml"/><Relationship Id="rId37" Type="http://schemas.openxmlformats.org/officeDocument/2006/relationships/font" Target="fonts/Merriweather-boldItalic.fntdata"/><Relationship Id="rId14" Type="http://schemas.openxmlformats.org/officeDocument/2006/relationships/slide" Target="slides/slide9.xml"/><Relationship Id="rId36" Type="http://schemas.openxmlformats.org/officeDocument/2006/relationships/font" Target="fonts/Merriweather-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f87909db3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f87909db3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fd974590d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fd974590d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f87909db3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f87909db3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 dont forget “anti vaxxer”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fd974590d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fd974590d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f87909db30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f87909db3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f87909db3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f87909db3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fd974590d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fd974590d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f87909db30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f87909db3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051da117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051da117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Bindu</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051da1172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051da1172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Bindu</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051da1172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051da1172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f87909db3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f87909db3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051da1172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051da1172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Bindu</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f87909db3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f87909db30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Bindu</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05284cc3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05284cc3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03bb7c7f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03bb7c7f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f87909db3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f87909db3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049f319e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049f319e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f87909db3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f87909db3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Adam</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051da1172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051da1172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f87909db3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f87909db3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f87909db3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f87909db3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Adam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f87909db3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f87909db3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f87909db30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f87909db30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Naidan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medium.com/@naidanzheng/analysis-of-peoples-sentiment-towards-the-covid-19-vaccine-c09c6db2ba14"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ijidonline.com/article/S1201-9712(21)00462-8/fulltext" TargetMode="External"/><Relationship Id="rId4" Type="http://schemas.openxmlformats.org/officeDocument/2006/relationships/hyperlink" Target="https://doi.org/10.3390/app11136128"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Sentiment classification of Covid-19 vaccine tweets</a:t>
            </a:r>
            <a:endParaRPr/>
          </a:p>
        </p:txBody>
      </p:sp>
      <p:sp>
        <p:nvSpPr>
          <p:cNvPr id="65" name="Google Shape;65;p13"/>
          <p:cNvSpPr txBox="1"/>
          <p:nvPr>
            <p:ph idx="1" type="subTitle"/>
          </p:nvPr>
        </p:nvSpPr>
        <p:spPr>
          <a:xfrm>
            <a:off x="311700" y="1878540"/>
            <a:ext cx="4242600" cy="148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solidFill>
                  <a:srgbClr val="292929"/>
                </a:solidFill>
              </a:rPr>
              <a:t>Team </a:t>
            </a:r>
            <a:endParaRPr b="1">
              <a:solidFill>
                <a:srgbClr val="292929"/>
              </a:solidFill>
            </a:endParaRPr>
          </a:p>
          <a:p>
            <a:pPr indent="0" lvl="0" marL="0" rtl="0" algn="l">
              <a:spcBef>
                <a:spcPts val="0"/>
              </a:spcBef>
              <a:spcAft>
                <a:spcPts val="0"/>
              </a:spcAft>
              <a:buNone/>
            </a:pPr>
            <a:r>
              <a:rPr lang="en-GB">
                <a:solidFill>
                  <a:srgbClr val="292929"/>
                </a:solidFill>
              </a:rPr>
              <a:t>Adam Thorne</a:t>
            </a:r>
            <a:endParaRPr>
              <a:solidFill>
                <a:srgbClr val="292929"/>
              </a:solidFill>
            </a:endParaRPr>
          </a:p>
          <a:p>
            <a:pPr indent="0" lvl="0" marL="0" rtl="0" algn="l">
              <a:spcBef>
                <a:spcPts val="0"/>
              </a:spcBef>
              <a:spcAft>
                <a:spcPts val="0"/>
              </a:spcAft>
              <a:buNone/>
            </a:pPr>
            <a:r>
              <a:rPr lang="en-GB">
                <a:solidFill>
                  <a:srgbClr val="292929"/>
                </a:solidFill>
              </a:rPr>
              <a:t>Bindu Gutta</a:t>
            </a:r>
            <a:endParaRPr>
              <a:solidFill>
                <a:srgbClr val="292929"/>
              </a:solidFill>
            </a:endParaRPr>
          </a:p>
          <a:p>
            <a:pPr indent="0" lvl="0" marL="0" rtl="0" algn="l">
              <a:spcBef>
                <a:spcPts val="0"/>
              </a:spcBef>
              <a:spcAft>
                <a:spcPts val="0"/>
              </a:spcAft>
              <a:buNone/>
            </a:pPr>
            <a:r>
              <a:rPr lang="en-GB">
                <a:solidFill>
                  <a:srgbClr val="292929"/>
                </a:solidFill>
              </a:rPr>
              <a:t>Naidan Zheng</a:t>
            </a:r>
            <a:endParaRPr>
              <a:solidFill>
                <a:srgbClr val="29292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2"/>
          <p:cNvPicPr preferRelativeResize="0"/>
          <p:nvPr/>
        </p:nvPicPr>
        <p:blipFill>
          <a:blip r:embed="rId3">
            <a:alphaModFix/>
          </a:blip>
          <a:stretch>
            <a:fillRect/>
          </a:stretch>
        </p:blipFill>
        <p:spPr>
          <a:xfrm>
            <a:off x="0" y="1255400"/>
            <a:ext cx="9144002" cy="3888100"/>
          </a:xfrm>
          <a:prstGeom prst="rect">
            <a:avLst/>
          </a:prstGeom>
          <a:noFill/>
          <a:ln>
            <a:noFill/>
          </a:ln>
        </p:spPr>
      </p:pic>
      <p:sp>
        <p:nvSpPr>
          <p:cNvPr id="122" name="Google Shape;122;p2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Word Cloud:Positive Sentiments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3"/>
          <p:cNvPicPr preferRelativeResize="0"/>
          <p:nvPr/>
        </p:nvPicPr>
        <p:blipFill>
          <a:blip r:embed="rId3">
            <a:alphaModFix/>
          </a:blip>
          <a:stretch>
            <a:fillRect/>
          </a:stretch>
        </p:blipFill>
        <p:spPr>
          <a:xfrm>
            <a:off x="0" y="1227200"/>
            <a:ext cx="9143999" cy="3916301"/>
          </a:xfrm>
          <a:prstGeom prst="rect">
            <a:avLst/>
          </a:prstGeom>
          <a:noFill/>
          <a:ln>
            <a:noFill/>
          </a:ln>
        </p:spPr>
      </p:pic>
      <p:sp>
        <p:nvSpPr>
          <p:cNvPr id="128" name="Google Shape;128;p23"/>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Word Cloud: Negative Sentiments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24"/>
          <p:cNvPicPr preferRelativeResize="0"/>
          <p:nvPr/>
        </p:nvPicPr>
        <p:blipFill>
          <a:blip r:embed="rId3">
            <a:alphaModFix/>
          </a:blip>
          <a:stretch>
            <a:fillRect/>
          </a:stretch>
        </p:blipFill>
        <p:spPr>
          <a:xfrm>
            <a:off x="0" y="1282250"/>
            <a:ext cx="9143999" cy="3897475"/>
          </a:xfrm>
          <a:prstGeom prst="rect">
            <a:avLst/>
          </a:prstGeom>
          <a:noFill/>
          <a:ln>
            <a:noFill/>
          </a:ln>
        </p:spPr>
      </p:pic>
      <p:sp>
        <p:nvSpPr>
          <p:cNvPr id="134" name="Google Shape;134;p2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Word Cloud: Neutral Sentiments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5"/>
          <p:cNvPicPr preferRelativeResize="0"/>
          <p:nvPr/>
        </p:nvPicPr>
        <p:blipFill>
          <a:blip r:embed="rId3">
            <a:alphaModFix/>
          </a:blip>
          <a:stretch>
            <a:fillRect/>
          </a:stretch>
        </p:blipFill>
        <p:spPr>
          <a:xfrm>
            <a:off x="1406350" y="261050"/>
            <a:ext cx="6331300" cy="4491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6"/>
          <p:cNvPicPr preferRelativeResize="0"/>
          <p:nvPr/>
        </p:nvPicPr>
        <p:blipFill>
          <a:blip r:embed="rId3">
            <a:alphaModFix/>
          </a:blip>
          <a:stretch>
            <a:fillRect/>
          </a:stretch>
        </p:blipFill>
        <p:spPr>
          <a:xfrm>
            <a:off x="1675275" y="76200"/>
            <a:ext cx="5793451" cy="4991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27"/>
          <p:cNvPicPr preferRelativeResize="0"/>
          <p:nvPr/>
        </p:nvPicPr>
        <p:blipFill>
          <a:blip r:embed="rId3">
            <a:alphaModFix/>
          </a:blip>
          <a:stretch>
            <a:fillRect/>
          </a:stretch>
        </p:blipFill>
        <p:spPr>
          <a:xfrm>
            <a:off x="2441000" y="43588"/>
            <a:ext cx="4506426" cy="50563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25" y="500925"/>
            <a:ext cx="3706500" cy="4240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NLTK VADER CLASSIFIER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and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Manually classifying a sample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5" name="Google Shape;155;p2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rgbClr val="000000"/>
              </a:buClr>
              <a:buSzPts val="1800"/>
              <a:buChar char="●"/>
            </a:pPr>
            <a:r>
              <a:rPr lang="en-GB" sz="1800">
                <a:solidFill>
                  <a:srgbClr val="000000"/>
                </a:solidFill>
              </a:rPr>
              <a:t>We manually classified a bunch of tweets, a sample of random 200 tweets from our main dataset and added a column called “manual_sentiment” </a:t>
            </a:r>
            <a:endParaRPr sz="1800">
              <a:solidFill>
                <a:srgbClr val="000000"/>
              </a:solidFill>
            </a:endParaRPr>
          </a:p>
          <a:p>
            <a:pPr indent="-342900" lvl="0" marL="457200" rtl="0" algn="l">
              <a:spcBef>
                <a:spcPts val="0"/>
              </a:spcBef>
              <a:spcAft>
                <a:spcPts val="0"/>
              </a:spcAft>
              <a:buClr>
                <a:srgbClr val="000000"/>
              </a:buClr>
              <a:buSzPts val="1800"/>
              <a:buChar char="●"/>
            </a:pPr>
            <a:r>
              <a:rPr lang="en-GB" sz="1800">
                <a:solidFill>
                  <a:srgbClr val="000000"/>
                </a:solidFill>
              </a:rPr>
              <a:t>Also made use of NLTK VADER for nltk_sentiment. It classified our tweet content, resulted in nltk_scores, nltk_sentiment, nltk_compound_score. </a:t>
            </a:r>
            <a:endParaRPr sz="1800">
              <a:solidFill>
                <a:srgbClr val="000000"/>
              </a:solidFill>
            </a:endParaRPr>
          </a:p>
          <a:p>
            <a:pPr indent="-342900" lvl="0" marL="457200" rtl="0" algn="l">
              <a:spcBef>
                <a:spcPts val="0"/>
              </a:spcBef>
              <a:spcAft>
                <a:spcPts val="0"/>
              </a:spcAft>
              <a:buClr>
                <a:srgbClr val="000000"/>
              </a:buClr>
              <a:buSzPts val="1800"/>
              <a:buChar char="●"/>
            </a:pPr>
            <a:r>
              <a:rPr lang="en-GB" sz="1800">
                <a:solidFill>
                  <a:srgbClr val="000000"/>
                </a:solidFill>
              </a:rPr>
              <a:t>Nltk_cmp_score for a piece of text ranges between -1 to +1. Nearer to 1 meaning most positive.</a:t>
            </a:r>
            <a:endParaRPr sz="180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Using VADER ground truth results to predict test set labels</a:t>
            </a:r>
            <a:endParaRPr/>
          </a:p>
        </p:txBody>
      </p:sp>
      <p:sp>
        <p:nvSpPr>
          <p:cNvPr id="161" name="Google Shape;161;p2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800">
                <a:solidFill>
                  <a:srgbClr val="000000"/>
                </a:solidFill>
              </a:rPr>
              <a:t>As manual sample classification accuracy resulted in only 50% with Linear SVC, We decided to use nltk vader sentiment labels as ground truth for test set label predictions.</a:t>
            </a:r>
            <a:endParaRPr sz="1800">
              <a:solidFill>
                <a:srgbClr val="000000"/>
              </a:solidFill>
            </a:endParaRPr>
          </a:p>
          <a:p>
            <a:pPr indent="0" lvl="0" marL="0" rtl="0" algn="l">
              <a:spcBef>
                <a:spcPts val="1200"/>
              </a:spcBef>
              <a:spcAft>
                <a:spcPts val="0"/>
              </a:spcAft>
              <a:buNone/>
            </a:pPr>
            <a:r>
              <a:rPr lang="en-GB" sz="1800">
                <a:solidFill>
                  <a:srgbClr val="000000"/>
                </a:solidFill>
              </a:rPr>
              <a:t>The manual sample of 200 tweets produced around 202 features after including bi-grams to fit the model.</a:t>
            </a:r>
            <a:endParaRPr sz="1800">
              <a:solidFill>
                <a:srgbClr val="000000"/>
              </a:solidFill>
            </a:endParaRPr>
          </a:p>
          <a:p>
            <a:pPr indent="0" lvl="0" marL="0" rtl="0" algn="l">
              <a:spcBef>
                <a:spcPts val="1200"/>
              </a:spcBef>
              <a:spcAft>
                <a:spcPts val="1200"/>
              </a:spcAft>
              <a:buNone/>
            </a:pPr>
            <a:r>
              <a:rPr lang="en-GB" sz="1800">
                <a:solidFill>
                  <a:srgbClr val="000000"/>
                </a:solidFill>
              </a:rPr>
              <a:t>Manual sample classification accuracy was 50% with Linear SVC model.</a:t>
            </a:r>
            <a:endParaRPr sz="180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25" y="500925"/>
            <a:ext cx="3706500" cy="250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 comparison of how classifiers </a:t>
            </a:r>
            <a:r>
              <a:rPr lang="en-GB"/>
              <a:t>performed</a:t>
            </a:r>
            <a:r>
              <a:rPr lang="en-GB"/>
              <a:t> when trained with a sample of 5000 tweets..</a:t>
            </a:r>
            <a:endParaRPr/>
          </a:p>
        </p:txBody>
      </p:sp>
      <p:sp>
        <p:nvSpPr>
          <p:cNvPr id="167" name="Google Shape;167;p3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t>
            </a:r>
            <a:endParaRPr/>
          </a:p>
        </p:txBody>
      </p:sp>
      <p:pic>
        <p:nvPicPr>
          <p:cNvPr id="168" name="Google Shape;168;p30"/>
          <p:cNvPicPr preferRelativeResize="0"/>
          <p:nvPr/>
        </p:nvPicPr>
        <p:blipFill>
          <a:blip r:embed="rId3">
            <a:alphaModFix/>
          </a:blip>
          <a:stretch>
            <a:fillRect/>
          </a:stretch>
        </p:blipFill>
        <p:spPr>
          <a:xfrm>
            <a:off x="4806525" y="47300"/>
            <a:ext cx="3760075" cy="2796400"/>
          </a:xfrm>
          <a:prstGeom prst="rect">
            <a:avLst/>
          </a:prstGeom>
          <a:noFill/>
          <a:ln>
            <a:noFill/>
          </a:ln>
        </p:spPr>
      </p:pic>
      <p:pic>
        <p:nvPicPr>
          <p:cNvPr id="169" name="Google Shape;169;p30"/>
          <p:cNvPicPr preferRelativeResize="0"/>
          <p:nvPr/>
        </p:nvPicPr>
        <p:blipFill>
          <a:blip r:embed="rId4">
            <a:alphaModFix/>
          </a:blip>
          <a:stretch>
            <a:fillRect/>
          </a:stretch>
        </p:blipFill>
        <p:spPr>
          <a:xfrm>
            <a:off x="4778900" y="3009825"/>
            <a:ext cx="4114968" cy="1828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Confusion matrix</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0-neutral</a:t>
            </a:r>
            <a:endParaRPr/>
          </a:p>
          <a:p>
            <a:pPr indent="0" lvl="0" marL="0" rtl="0" algn="l">
              <a:spcBef>
                <a:spcPts val="0"/>
              </a:spcBef>
              <a:spcAft>
                <a:spcPts val="0"/>
              </a:spcAft>
              <a:buNone/>
            </a:pPr>
            <a:r>
              <a:rPr lang="en-GB"/>
              <a:t>1-positive</a:t>
            </a:r>
            <a:endParaRPr/>
          </a:p>
          <a:p>
            <a:pPr indent="0" lvl="0" marL="0" rtl="0" algn="l">
              <a:spcBef>
                <a:spcPts val="0"/>
              </a:spcBef>
              <a:spcAft>
                <a:spcPts val="0"/>
              </a:spcAft>
              <a:buNone/>
            </a:pPr>
            <a:r>
              <a:rPr lang="en-GB"/>
              <a:t>2-negative</a:t>
            </a:r>
            <a:endParaRPr/>
          </a:p>
        </p:txBody>
      </p:sp>
      <p:sp>
        <p:nvSpPr>
          <p:cNvPr id="175" name="Google Shape;175;p31"/>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t>
            </a:r>
            <a:endParaRPr/>
          </a:p>
        </p:txBody>
      </p:sp>
      <p:pic>
        <p:nvPicPr>
          <p:cNvPr id="176" name="Google Shape;176;p31"/>
          <p:cNvPicPr preferRelativeResize="0"/>
          <p:nvPr/>
        </p:nvPicPr>
        <p:blipFill>
          <a:blip r:embed="rId3">
            <a:alphaModFix/>
          </a:blip>
          <a:stretch>
            <a:fillRect/>
          </a:stretch>
        </p:blipFill>
        <p:spPr>
          <a:xfrm>
            <a:off x="4671875" y="249675"/>
            <a:ext cx="4166400" cy="45831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Abstract</a:t>
            </a:r>
            <a:endParaRPr/>
          </a:p>
        </p:txBody>
      </p:sp>
      <p:sp>
        <p:nvSpPr>
          <p:cNvPr id="71" name="Google Shape;71;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92500" lnSpcReduction="10000"/>
          </a:bodyPr>
          <a:lstStyle/>
          <a:p>
            <a:pPr indent="0" lvl="0" marL="0" rtl="0" algn="l">
              <a:lnSpc>
                <a:spcPct val="100000"/>
              </a:lnSpc>
              <a:spcBef>
                <a:spcPts val="0"/>
              </a:spcBef>
              <a:spcAft>
                <a:spcPts val="0"/>
              </a:spcAft>
              <a:buNone/>
            </a:pPr>
            <a:r>
              <a:rPr b="1" lang="en-GB" sz="1600">
                <a:solidFill>
                  <a:srgbClr val="000000"/>
                </a:solidFill>
              </a:rPr>
              <a:t>Background: </a:t>
            </a:r>
            <a:r>
              <a:rPr lang="en-GB" sz="1600">
                <a:solidFill>
                  <a:srgbClr val="000000"/>
                </a:solidFill>
              </a:rPr>
              <a:t>Covid-19 pandemic, Twitter, Vaccination, Vaccine tweets, Sentiment</a:t>
            </a:r>
            <a:endParaRPr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lnSpc>
                <a:spcPct val="100000"/>
              </a:lnSpc>
              <a:spcBef>
                <a:spcPts val="0"/>
              </a:spcBef>
              <a:spcAft>
                <a:spcPts val="0"/>
              </a:spcAft>
              <a:buNone/>
            </a:pPr>
            <a:r>
              <a:rPr b="1" lang="en-GB" sz="1600">
                <a:solidFill>
                  <a:srgbClr val="000000"/>
                </a:solidFill>
              </a:rPr>
              <a:t>Methods: </a:t>
            </a:r>
            <a:r>
              <a:rPr lang="en-GB" sz="1600">
                <a:solidFill>
                  <a:srgbClr val="000000"/>
                </a:solidFill>
              </a:rPr>
              <a:t>NLP, Sentiment classification, Sentiment prediction, Feature extraction, Feature engineering, Bootstrapped modelling.</a:t>
            </a:r>
            <a:endParaRPr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lnSpc>
                <a:spcPct val="100000"/>
              </a:lnSpc>
              <a:spcBef>
                <a:spcPts val="0"/>
              </a:spcBef>
              <a:spcAft>
                <a:spcPts val="0"/>
              </a:spcAft>
              <a:buNone/>
            </a:pPr>
            <a:r>
              <a:rPr b="1" lang="en-GB" sz="1600">
                <a:solidFill>
                  <a:srgbClr val="000000"/>
                </a:solidFill>
              </a:rPr>
              <a:t>Purpose: </a:t>
            </a:r>
            <a:r>
              <a:rPr lang="en-GB" sz="1600">
                <a:solidFill>
                  <a:srgbClr val="000000"/>
                </a:solidFill>
              </a:rPr>
              <a:t>Understand public sentiment about vaccines starting with classifying a sample set into </a:t>
            </a:r>
            <a:r>
              <a:rPr lang="en-GB" sz="1600">
                <a:solidFill>
                  <a:srgbClr val="000000"/>
                </a:solidFill>
              </a:rPr>
              <a:t>positive,</a:t>
            </a:r>
            <a:r>
              <a:rPr lang="en-GB" sz="1600">
                <a:solidFill>
                  <a:srgbClr val="000000"/>
                </a:solidFill>
              </a:rPr>
              <a:t> negative and neutral categories.</a:t>
            </a:r>
            <a:endParaRPr sz="1600">
              <a:solidFill>
                <a:srgbClr val="000000"/>
              </a:solidFill>
            </a:endParaRPr>
          </a:p>
          <a:p>
            <a:pPr indent="0" lvl="0" marL="0" rtl="0" algn="l">
              <a:lnSpc>
                <a:spcPct val="100000"/>
              </a:lnSpc>
              <a:spcBef>
                <a:spcPts val="0"/>
              </a:spcBef>
              <a:spcAft>
                <a:spcPts val="0"/>
              </a:spcAft>
              <a:buNone/>
            </a:pPr>
            <a:r>
              <a:t/>
            </a:r>
            <a:endParaRPr sz="1600">
              <a:solidFill>
                <a:srgbClr val="000000"/>
              </a:solidFill>
            </a:endParaRPr>
          </a:p>
          <a:p>
            <a:pPr indent="0" lvl="0" marL="0" rtl="0" algn="l">
              <a:lnSpc>
                <a:spcPct val="100000"/>
              </a:lnSpc>
              <a:spcBef>
                <a:spcPts val="0"/>
              </a:spcBef>
              <a:spcAft>
                <a:spcPts val="0"/>
              </a:spcAft>
              <a:buNone/>
            </a:pPr>
            <a:r>
              <a:rPr b="1" lang="en-GB" sz="1600">
                <a:solidFill>
                  <a:srgbClr val="000000"/>
                </a:solidFill>
              </a:rPr>
              <a:t>Problem:</a:t>
            </a:r>
            <a:r>
              <a:rPr lang="en-GB" sz="1600">
                <a:solidFill>
                  <a:srgbClr val="000000"/>
                </a:solidFill>
              </a:rPr>
              <a:t> Multi-class classification problem, supervised learning.</a:t>
            </a:r>
            <a:endParaRPr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lnSpc>
                <a:spcPct val="100000"/>
              </a:lnSpc>
              <a:spcBef>
                <a:spcPts val="0"/>
              </a:spcBef>
              <a:spcAft>
                <a:spcPts val="0"/>
              </a:spcAft>
              <a:buNone/>
            </a:pPr>
            <a:r>
              <a:rPr b="1" lang="en-GB" sz="1600">
                <a:solidFill>
                  <a:srgbClr val="000000"/>
                </a:solidFill>
              </a:rPr>
              <a:t>Future scope: </a:t>
            </a:r>
            <a:r>
              <a:rPr lang="en-GB" sz="1600">
                <a:solidFill>
                  <a:srgbClr val="000000"/>
                </a:solidFill>
              </a:rPr>
              <a:t>Plan vaccination campaigns using the findings from this project.</a:t>
            </a:r>
            <a:endParaRPr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lnSpc>
                <a:spcPct val="100000"/>
              </a:lnSpc>
              <a:spcBef>
                <a:spcPts val="0"/>
              </a:spcBef>
              <a:spcAft>
                <a:spcPts val="0"/>
              </a:spcAft>
              <a:buNone/>
            </a:pPr>
            <a:r>
              <a:t/>
            </a:r>
            <a:endParaRPr b="1" sz="1600">
              <a:solidFill>
                <a:srgbClr val="000000"/>
              </a:solidFill>
            </a:endParaRPr>
          </a:p>
          <a:p>
            <a:pPr indent="0" lvl="0" marL="0" rtl="0" algn="l">
              <a:spcBef>
                <a:spcPts val="0"/>
              </a:spcBef>
              <a:spcAft>
                <a:spcPts val="1200"/>
              </a:spcAft>
              <a:buNone/>
            </a:pPr>
            <a:r>
              <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Classification report</a:t>
            </a:r>
            <a:endParaRPr/>
          </a:p>
        </p:txBody>
      </p:sp>
      <p:sp>
        <p:nvSpPr>
          <p:cNvPr id="182" name="Google Shape;182;p3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t>
            </a:r>
            <a:endParaRPr/>
          </a:p>
        </p:txBody>
      </p:sp>
      <p:pic>
        <p:nvPicPr>
          <p:cNvPr id="183" name="Google Shape;183;p32"/>
          <p:cNvPicPr preferRelativeResize="0"/>
          <p:nvPr/>
        </p:nvPicPr>
        <p:blipFill>
          <a:blip r:embed="rId3">
            <a:alphaModFix/>
          </a:blip>
          <a:stretch>
            <a:fillRect/>
          </a:stretch>
        </p:blipFill>
        <p:spPr>
          <a:xfrm>
            <a:off x="4681050" y="968825"/>
            <a:ext cx="4186576" cy="22000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Future steps</a:t>
            </a:r>
            <a:endParaRPr/>
          </a:p>
        </p:txBody>
      </p:sp>
      <p:sp>
        <p:nvSpPr>
          <p:cNvPr id="189" name="Google Shape;189;p33"/>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rgbClr val="000000"/>
              </a:buClr>
              <a:buSzPts val="1600"/>
              <a:buChar char="●"/>
            </a:pPr>
            <a:r>
              <a:rPr lang="en-GB" sz="1600">
                <a:solidFill>
                  <a:srgbClr val="000000"/>
                </a:solidFill>
              </a:rPr>
              <a:t>Hyperparameter optimization on existing model.</a:t>
            </a:r>
            <a:endParaRPr sz="1600">
              <a:solidFill>
                <a:srgbClr val="000000"/>
              </a:solidFill>
            </a:endParaRPr>
          </a:p>
          <a:p>
            <a:pPr indent="-330200" lvl="0" marL="457200" rtl="0" algn="l">
              <a:spcBef>
                <a:spcPts val="0"/>
              </a:spcBef>
              <a:spcAft>
                <a:spcPts val="0"/>
              </a:spcAft>
              <a:buClr>
                <a:srgbClr val="000000"/>
              </a:buClr>
              <a:buSzPts val="1600"/>
              <a:buChar char="●"/>
            </a:pPr>
            <a:r>
              <a:rPr lang="en-GB" sz="1600">
                <a:solidFill>
                  <a:srgbClr val="000000"/>
                </a:solidFill>
              </a:rPr>
              <a:t>Increasing</a:t>
            </a:r>
            <a:r>
              <a:rPr lang="en-GB" sz="1600">
                <a:solidFill>
                  <a:srgbClr val="000000"/>
                </a:solidFill>
              </a:rPr>
              <a:t> the context of data by including other general vaccine related tweets and also general tweets.</a:t>
            </a:r>
            <a:endParaRPr sz="1600">
              <a:solidFill>
                <a:srgbClr val="000000"/>
              </a:solidFill>
            </a:endParaRPr>
          </a:p>
          <a:p>
            <a:pPr indent="-330200" lvl="0" marL="457200" rtl="0" algn="l">
              <a:lnSpc>
                <a:spcPct val="100000"/>
              </a:lnSpc>
              <a:spcBef>
                <a:spcPts val="0"/>
              </a:spcBef>
              <a:spcAft>
                <a:spcPts val="0"/>
              </a:spcAft>
              <a:buClr>
                <a:srgbClr val="000000"/>
              </a:buClr>
              <a:buSzPts val="1600"/>
              <a:buChar char="●"/>
            </a:pPr>
            <a:r>
              <a:rPr lang="en-GB" sz="1600">
                <a:solidFill>
                  <a:srgbClr val="000000"/>
                </a:solidFill>
              </a:rPr>
              <a:t>Building an incremental model that learns from past mis-classifications. </a:t>
            </a:r>
            <a:endParaRPr sz="1600">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Our Blog Post:</a:t>
            </a:r>
            <a:endParaRPr/>
          </a:p>
        </p:txBody>
      </p:sp>
      <p:sp>
        <p:nvSpPr>
          <p:cNvPr id="195" name="Google Shape;195;p34"/>
          <p:cNvSpPr txBox="1"/>
          <p:nvPr>
            <p:ph idx="1" type="body"/>
          </p:nvPr>
        </p:nvSpPr>
        <p:spPr>
          <a:xfrm>
            <a:off x="4671500" y="1667775"/>
            <a:ext cx="4166400" cy="987900"/>
          </a:xfrm>
          <a:prstGeom prst="rect">
            <a:avLst/>
          </a:prstGeom>
        </p:spPr>
        <p:txBody>
          <a:bodyPr anchorCtr="0" anchor="t" bIns="91425" lIns="91425" spcFirstLastPara="1" rIns="91425" wrap="square" tIns="91425">
            <a:normAutofit fontScale="40000"/>
          </a:bodyPr>
          <a:lstStyle/>
          <a:p>
            <a:pPr indent="0" lvl="0" marL="0" rtl="0" algn="l">
              <a:spcBef>
                <a:spcPts val="0"/>
              </a:spcBef>
              <a:spcAft>
                <a:spcPts val="0"/>
              </a:spcAft>
              <a:buNone/>
            </a:pPr>
            <a:r>
              <a:rPr lang="en-GB" sz="3000" u="sng">
                <a:solidFill>
                  <a:schemeClr val="hlink"/>
                </a:solidFill>
                <a:hlinkClick r:id="rId3"/>
              </a:rPr>
              <a:t>https://medium.com/@naidanzheng/analysis-of-peoples-sentiment-towards-the-covid-19-vaccine-c09c6db2ba14</a:t>
            </a:r>
            <a:endParaRPr sz="3000"/>
          </a:p>
          <a:p>
            <a:pPr indent="0" lvl="0" marL="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Reference:</a:t>
            </a:r>
            <a:endParaRPr/>
          </a:p>
        </p:txBody>
      </p:sp>
      <p:sp>
        <p:nvSpPr>
          <p:cNvPr id="201" name="Google Shape;201;p3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GB" sz="1100">
                <a:solidFill>
                  <a:srgbClr val="000000"/>
                </a:solidFill>
                <a:latin typeface="Merriweather"/>
                <a:ea typeface="Merriweather"/>
                <a:cs typeface="Merriweather"/>
                <a:sym typeface="Merriweather"/>
              </a:rPr>
              <a:t>Yousefinaghani, S., Dara, R., Mubareka, S., Papadopoulos, A., &amp; Sharif, S. (n.d.). </a:t>
            </a:r>
            <a:r>
              <a:rPr b="1" i="1" lang="en-GB" sz="1100">
                <a:solidFill>
                  <a:srgbClr val="000000"/>
                </a:solidFill>
                <a:latin typeface="Merriweather"/>
                <a:ea typeface="Merriweather"/>
                <a:cs typeface="Merriweather"/>
                <a:sym typeface="Merriweather"/>
              </a:rPr>
              <a:t>An analysis of COVID-19 vaccine sentiments and opinions on Twitter</a:t>
            </a:r>
            <a:r>
              <a:rPr b="1" lang="en-GB" sz="1100">
                <a:solidFill>
                  <a:srgbClr val="000000"/>
                </a:solidFill>
                <a:latin typeface="Merriweather"/>
                <a:ea typeface="Merriweather"/>
                <a:cs typeface="Merriweather"/>
                <a:sym typeface="Merriweather"/>
              </a:rPr>
              <a:t>. International Journal of Infectious Diseases. Retrieved September 22, 2021, from </a:t>
            </a:r>
            <a:r>
              <a:rPr b="1" lang="en-GB" sz="1100" u="sng">
                <a:solidFill>
                  <a:schemeClr val="accent5"/>
                </a:solidFill>
                <a:latin typeface="Merriweather"/>
                <a:ea typeface="Merriweather"/>
                <a:cs typeface="Merriweather"/>
                <a:sym typeface="Merriweather"/>
                <a:hlinkClick r:id="rId3">
                  <a:extLst>
                    <a:ext uri="{A12FA001-AC4F-418D-AE19-62706E023703}">
                      <ahyp:hlinkClr val="tx"/>
                    </a:ext>
                  </a:extLst>
                </a:hlinkClick>
              </a:rPr>
              <a:t>https://www.ijidonline.com/article/S1201-9712(21)00462-8/fulltext</a:t>
            </a:r>
            <a:r>
              <a:rPr b="1" lang="en-GB" sz="1100">
                <a:solidFill>
                  <a:srgbClr val="000000"/>
                </a:solidFill>
                <a:latin typeface="Merriweather"/>
                <a:ea typeface="Merriweather"/>
                <a:cs typeface="Merriweather"/>
                <a:sym typeface="Merriweather"/>
              </a:rPr>
              <a:t>.</a:t>
            </a:r>
            <a:endParaRPr b="1" sz="1100">
              <a:solidFill>
                <a:srgbClr val="000000"/>
              </a:solidFill>
              <a:latin typeface="Merriweather"/>
              <a:ea typeface="Merriweather"/>
              <a:cs typeface="Merriweather"/>
              <a:sym typeface="Merriweather"/>
            </a:endParaRPr>
          </a:p>
          <a:p>
            <a:pPr indent="0" lvl="0" marL="0" rtl="0" algn="l">
              <a:spcBef>
                <a:spcPts val="1200"/>
              </a:spcBef>
              <a:spcAft>
                <a:spcPts val="0"/>
              </a:spcAft>
              <a:buNone/>
            </a:pPr>
            <a:r>
              <a:rPr b="1" lang="en-GB" sz="1100">
                <a:solidFill>
                  <a:srgbClr val="000000"/>
                </a:solidFill>
                <a:latin typeface="Merriweather"/>
                <a:ea typeface="Merriweather"/>
                <a:cs typeface="Merriweather"/>
                <a:sym typeface="Merriweather"/>
              </a:rPr>
              <a:t>Medhat, W.; Hassan, A.; Korashy, H. Sentiment analysis algorithms and applications: A survey. </a:t>
            </a:r>
            <a:r>
              <a:rPr b="1" i="1" lang="en-GB" sz="1100">
                <a:solidFill>
                  <a:srgbClr val="000000"/>
                </a:solidFill>
                <a:latin typeface="Merriweather"/>
                <a:ea typeface="Merriweather"/>
                <a:cs typeface="Merriweather"/>
                <a:sym typeface="Merriweather"/>
              </a:rPr>
              <a:t>Ain Shams Eng. J. </a:t>
            </a:r>
            <a:r>
              <a:rPr b="1" lang="en-GB" sz="1100">
                <a:solidFill>
                  <a:srgbClr val="000000"/>
                </a:solidFill>
                <a:latin typeface="Merriweather"/>
                <a:ea typeface="Merriweather"/>
                <a:cs typeface="Merriweather"/>
                <a:sym typeface="Merriweather"/>
              </a:rPr>
              <a:t>2014, </a:t>
            </a:r>
            <a:r>
              <a:rPr b="1" i="1" lang="en-GB" sz="1100">
                <a:solidFill>
                  <a:srgbClr val="000000"/>
                </a:solidFill>
                <a:latin typeface="Merriweather"/>
                <a:ea typeface="Merriweather"/>
                <a:cs typeface="Merriweather"/>
                <a:sym typeface="Merriweather"/>
              </a:rPr>
              <a:t>5</a:t>
            </a:r>
            <a:r>
              <a:rPr b="1" lang="en-GB" sz="1100">
                <a:solidFill>
                  <a:srgbClr val="000000"/>
                </a:solidFill>
                <a:latin typeface="Merriweather"/>
                <a:ea typeface="Merriweather"/>
                <a:cs typeface="Merriweather"/>
                <a:sym typeface="Merriweather"/>
              </a:rPr>
              <a:t>, 1093–1113.</a:t>
            </a:r>
            <a:endParaRPr b="1" sz="1100">
              <a:solidFill>
                <a:srgbClr val="000000"/>
              </a:solidFill>
              <a:latin typeface="Merriweather"/>
              <a:ea typeface="Merriweather"/>
              <a:cs typeface="Merriweather"/>
              <a:sym typeface="Merriweather"/>
            </a:endParaRPr>
          </a:p>
          <a:p>
            <a:pPr indent="0" lvl="0" marL="0" rtl="0" algn="l">
              <a:lnSpc>
                <a:spcPct val="100000"/>
              </a:lnSpc>
              <a:spcBef>
                <a:spcPts val="1200"/>
              </a:spcBef>
              <a:spcAft>
                <a:spcPts val="0"/>
              </a:spcAft>
              <a:buNone/>
            </a:pPr>
            <a:r>
              <a:t/>
            </a:r>
            <a:endParaRPr b="1" sz="1100">
              <a:solidFill>
                <a:srgbClr val="000000"/>
              </a:solidFill>
              <a:latin typeface="Merriweather"/>
              <a:ea typeface="Merriweather"/>
              <a:cs typeface="Merriweather"/>
              <a:sym typeface="Merriweather"/>
            </a:endParaRPr>
          </a:p>
          <a:p>
            <a:pPr indent="0" lvl="0" marL="0" rtl="0" algn="l">
              <a:lnSpc>
                <a:spcPct val="100000"/>
              </a:lnSpc>
              <a:spcBef>
                <a:spcPts val="0"/>
              </a:spcBef>
              <a:spcAft>
                <a:spcPts val="0"/>
              </a:spcAft>
              <a:buNone/>
            </a:pPr>
            <a:r>
              <a:rPr b="1" lang="en-GB" sz="1100">
                <a:solidFill>
                  <a:srgbClr val="000000"/>
                </a:solidFill>
                <a:latin typeface="Merriweather"/>
                <a:ea typeface="Merriweather"/>
                <a:cs typeface="Merriweather"/>
                <a:sym typeface="Merriweather"/>
              </a:rPr>
              <a:t>Sattar, Naw S., and Shaikh Arifuzzaman. 2021. "COVID-19 Vaccination Awareness and Aftermath: Public Sentiment Analysis on Twitter Data and Vaccinated Population Prediction in the USA" Applied Sciences 11, no. 13: 6128. </a:t>
            </a:r>
            <a:r>
              <a:rPr b="1" lang="en-GB" sz="1100" u="sng">
                <a:solidFill>
                  <a:schemeClr val="accent5"/>
                </a:solidFill>
                <a:latin typeface="Merriweather"/>
                <a:ea typeface="Merriweather"/>
                <a:cs typeface="Merriweather"/>
                <a:sym typeface="Merriweather"/>
                <a:hlinkClick r:id="rId4">
                  <a:extLst>
                    <a:ext uri="{A12FA001-AC4F-418D-AE19-62706E023703}">
                      <ahyp:hlinkClr val="tx"/>
                    </a:ext>
                  </a:extLst>
                </a:hlinkClick>
              </a:rPr>
              <a:t>https://doi.org/10.3390/app11136128</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6"/>
          <p:cNvSpPr txBox="1"/>
          <p:nvPr>
            <p:ph type="ctrTitle"/>
          </p:nvPr>
        </p:nvSpPr>
        <p:spPr>
          <a:xfrm>
            <a:off x="311700" y="539725"/>
            <a:ext cx="8520600" cy="246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457200" lvl="0" marL="1828800" rtl="0" algn="l">
              <a:spcBef>
                <a:spcPts val="0"/>
              </a:spcBef>
              <a:spcAft>
                <a:spcPts val="0"/>
              </a:spcAft>
              <a:buNone/>
            </a:pPr>
            <a:r>
              <a:t/>
            </a:r>
            <a:endParaRPr/>
          </a:p>
          <a:p>
            <a:pPr indent="457200" lvl="0" marL="2286000" rtl="0" algn="l">
              <a:spcBef>
                <a:spcPts val="0"/>
              </a:spcBef>
              <a:spcAft>
                <a:spcPts val="0"/>
              </a:spcAft>
              <a:buNone/>
            </a:pPr>
            <a:r>
              <a:rPr lang="en-GB"/>
              <a:t>Thank you!</a:t>
            </a:r>
            <a:endParaRPr/>
          </a:p>
        </p:txBody>
      </p:sp>
      <p:sp>
        <p:nvSpPr>
          <p:cNvPr id="207" name="Google Shape;207;p36"/>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Hypothesis Questions</a:t>
            </a:r>
            <a:endParaRPr/>
          </a:p>
        </p:txBody>
      </p:sp>
      <p:sp>
        <p:nvSpPr>
          <p:cNvPr id="77" name="Google Shape;77;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rgbClr val="292929"/>
              </a:buClr>
              <a:buSzPts val="1500"/>
              <a:buChar char="●"/>
            </a:pPr>
            <a:r>
              <a:rPr lang="en-GB" sz="1500">
                <a:solidFill>
                  <a:srgbClr val="292929"/>
                </a:solidFill>
              </a:rPr>
              <a:t>Understanding feature training, proving to see if bi-gram, tri-gram feature training instead of uni-gram increases accuracy score.</a:t>
            </a:r>
            <a:endParaRPr sz="1500">
              <a:solidFill>
                <a:srgbClr val="292929"/>
              </a:solidFill>
            </a:endParaRPr>
          </a:p>
          <a:p>
            <a:pPr indent="0" lvl="0" marL="457200" rtl="0" algn="l">
              <a:spcBef>
                <a:spcPts val="1200"/>
              </a:spcBef>
              <a:spcAft>
                <a:spcPts val="0"/>
              </a:spcAft>
              <a:buNone/>
            </a:pPr>
            <a:r>
              <a:t/>
            </a:r>
            <a:endParaRPr sz="1500">
              <a:solidFill>
                <a:srgbClr val="292929"/>
              </a:solidFill>
            </a:endParaRPr>
          </a:p>
          <a:p>
            <a:pPr indent="-323850" lvl="0" marL="457200" rtl="0" algn="l">
              <a:spcBef>
                <a:spcPts val="1200"/>
              </a:spcBef>
              <a:spcAft>
                <a:spcPts val="0"/>
              </a:spcAft>
              <a:buClr>
                <a:srgbClr val="292929"/>
              </a:buClr>
              <a:buSzPts val="1500"/>
              <a:buChar char="●"/>
            </a:pPr>
            <a:r>
              <a:rPr lang="en-GB" sz="1500">
                <a:solidFill>
                  <a:srgbClr val="292929"/>
                </a:solidFill>
              </a:rPr>
              <a:t>Performing a time series analysis to understand trends in the data over the timeframe of March 2020 to August 2021.</a:t>
            </a:r>
            <a:endParaRPr>
              <a:solidFill>
                <a:srgbClr val="29292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 scraping</a:t>
            </a:r>
            <a:endParaRPr/>
          </a:p>
        </p:txBody>
      </p:sp>
      <p:sp>
        <p:nvSpPr>
          <p:cNvPr id="83" name="Google Shape;83;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85000" lnSpcReduction="20000"/>
          </a:bodyPr>
          <a:lstStyle/>
          <a:p>
            <a:pPr indent="-325755" lvl="0" marL="457200" rtl="0" algn="l">
              <a:lnSpc>
                <a:spcPct val="100000"/>
              </a:lnSpc>
              <a:spcBef>
                <a:spcPts val="0"/>
              </a:spcBef>
              <a:spcAft>
                <a:spcPts val="0"/>
              </a:spcAft>
              <a:buClr>
                <a:srgbClr val="000000"/>
              </a:buClr>
              <a:buSzPct val="100000"/>
              <a:buChar char="●"/>
            </a:pPr>
            <a:r>
              <a:rPr lang="en-GB" sz="1800">
                <a:solidFill>
                  <a:srgbClr val="000000"/>
                </a:solidFill>
              </a:rPr>
              <a:t>Data was gathered by scraping Twitter over various timeframes to get a wide variety of tweets related to the search term “COVID-19 Vaccine”, and various other related terms such as “COVID Vaccine” or “Moderna Vaccine”.  Data gathered will include information such as the time of the tweet, the language of the tweet, the text within it, and potentially even the geodata of the tweet. </a:t>
            </a:r>
            <a:endParaRPr sz="1800">
              <a:solidFill>
                <a:srgbClr val="000000"/>
              </a:solidFill>
            </a:endParaRPr>
          </a:p>
          <a:p>
            <a:pPr indent="0" lvl="0" marL="0" rtl="0" algn="l">
              <a:lnSpc>
                <a:spcPct val="100000"/>
              </a:lnSpc>
              <a:spcBef>
                <a:spcPts val="0"/>
              </a:spcBef>
              <a:spcAft>
                <a:spcPts val="0"/>
              </a:spcAft>
              <a:buNone/>
            </a:pPr>
            <a:r>
              <a:t/>
            </a:r>
            <a:endParaRPr sz="1800">
              <a:solidFill>
                <a:srgbClr val="000000"/>
              </a:solidFill>
            </a:endParaRPr>
          </a:p>
          <a:p>
            <a:pPr indent="-325755" lvl="0" marL="457200" rtl="0" algn="l">
              <a:lnSpc>
                <a:spcPct val="100000"/>
              </a:lnSpc>
              <a:spcBef>
                <a:spcPts val="0"/>
              </a:spcBef>
              <a:spcAft>
                <a:spcPts val="0"/>
              </a:spcAft>
              <a:buClr>
                <a:srgbClr val="000000"/>
              </a:buClr>
              <a:buSzPct val="100000"/>
              <a:buChar char="●"/>
            </a:pPr>
            <a:r>
              <a:rPr lang="en-GB" sz="1800">
                <a:solidFill>
                  <a:srgbClr val="000000"/>
                </a:solidFill>
              </a:rPr>
              <a:t>Data was originally planned to be collected using the Tweepy library, but due to limitations of tweepy we can only gather 3,200 tweets at a point in time and tweepy is also much slower compare to snscrape which is our potential collection strategy.</a:t>
            </a:r>
            <a:endParaRPr sz="1800">
              <a:solidFill>
                <a:srgbClr val="000000"/>
              </a:solidFill>
            </a:endParaRPr>
          </a:p>
          <a:p>
            <a:pPr indent="0" lvl="0" marL="0" rtl="0" algn="l">
              <a:spcBef>
                <a:spcPts val="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Before getting into further details, lets look at some ML functionalities we made use of..</a:t>
            </a:r>
            <a:endParaRPr/>
          </a:p>
        </p:txBody>
      </p:sp>
      <p:sp>
        <p:nvSpPr>
          <p:cNvPr id="89" name="Google Shape;89;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20675" lvl="0" marL="457200" rtl="0" algn="l">
              <a:spcBef>
                <a:spcPts val="0"/>
              </a:spcBef>
              <a:spcAft>
                <a:spcPts val="0"/>
              </a:spcAft>
              <a:buClr>
                <a:srgbClr val="000000"/>
              </a:buClr>
              <a:buSzPts val="1450"/>
              <a:buChar char="●"/>
            </a:pPr>
            <a:r>
              <a:rPr lang="en-GB" sz="1450">
                <a:solidFill>
                  <a:srgbClr val="000000"/>
                </a:solidFill>
              </a:rPr>
              <a:t>NLTK VADER library to derive the sentiment of 18k tweets. NLTK VADER sentiment is a manually labeled sentiment score. So it is human sentiment. </a:t>
            </a:r>
            <a:endParaRPr sz="1450">
              <a:solidFill>
                <a:srgbClr val="000000"/>
              </a:solidFill>
            </a:endParaRPr>
          </a:p>
          <a:p>
            <a:pPr indent="-320675" lvl="0" marL="457200" rtl="0" algn="l">
              <a:spcBef>
                <a:spcPts val="0"/>
              </a:spcBef>
              <a:spcAft>
                <a:spcPts val="0"/>
              </a:spcAft>
              <a:buClr>
                <a:srgbClr val="000000"/>
              </a:buClr>
              <a:buSzPts val="1450"/>
              <a:buChar char="●"/>
            </a:pPr>
            <a:r>
              <a:rPr lang="en-GB" sz="1450">
                <a:solidFill>
                  <a:srgbClr val="000000"/>
                </a:solidFill>
              </a:rPr>
              <a:t>Scikit learn to implement ML pipelines.</a:t>
            </a:r>
            <a:endParaRPr sz="1450">
              <a:solidFill>
                <a:srgbClr val="000000"/>
              </a:solidFill>
            </a:endParaRPr>
          </a:p>
          <a:p>
            <a:pPr indent="-320675" lvl="0" marL="457200" rtl="0" algn="l">
              <a:spcBef>
                <a:spcPts val="0"/>
              </a:spcBef>
              <a:spcAft>
                <a:spcPts val="0"/>
              </a:spcAft>
              <a:buClr>
                <a:srgbClr val="000000"/>
              </a:buClr>
              <a:buSzPts val="1450"/>
              <a:buChar char="●"/>
            </a:pPr>
            <a:r>
              <a:rPr lang="en-GB" sz="1450">
                <a:solidFill>
                  <a:srgbClr val="000000"/>
                </a:solidFill>
              </a:rPr>
              <a:t>Fit and transform methods to fit training data to a model and transform method to implement countvectorizer and tfidf.</a:t>
            </a:r>
            <a:endParaRPr sz="1450">
              <a:solidFill>
                <a:srgbClr val="000000"/>
              </a:solidFill>
            </a:endParaRPr>
          </a:p>
          <a:p>
            <a:pPr indent="-320675" lvl="0" marL="457200" rtl="0" algn="l">
              <a:spcBef>
                <a:spcPts val="0"/>
              </a:spcBef>
              <a:spcAft>
                <a:spcPts val="0"/>
              </a:spcAft>
              <a:buClr>
                <a:srgbClr val="000000"/>
              </a:buClr>
              <a:buSzPts val="1450"/>
              <a:buChar char="●"/>
            </a:pPr>
            <a:r>
              <a:rPr lang="en-GB" sz="1450">
                <a:solidFill>
                  <a:srgbClr val="000000"/>
                </a:solidFill>
              </a:rPr>
              <a:t>And some other functionalities from scikit learn library.</a:t>
            </a:r>
            <a:endParaRPr sz="1450">
              <a:solidFill>
                <a:srgbClr val="000000"/>
              </a:solidFill>
            </a:endParaRPr>
          </a:p>
          <a:p>
            <a:pPr indent="0" lvl="0" marL="0" rtl="0" algn="l">
              <a:spcBef>
                <a:spcPts val="1200"/>
              </a:spcBef>
              <a:spcAft>
                <a:spcPts val="1200"/>
              </a:spcAft>
              <a:buNone/>
            </a:pPr>
            <a:r>
              <a:t/>
            </a:r>
            <a:endParaRPr sz="145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More about the data and EDA </a:t>
            </a:r>
            <a:endParaRPr/>
          </a:p>
        </p:txBody>
      </p:sp>
      <p:sp>
        <p:nvSpPr>
          <p:cNvPr id="95" name="Google Shape;95;p18"/>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320675" lvl="0" marL="457200" rtl="0" algn="l">
              <a:spcBef>
                <a:spcPts val="0"/>
              </a:spcBef>
              <a:spcAft>
                <a:spcPts val="0"/>
              </a:spcAft>
              <a:buClr>
                <a:srgbClr val="000000"/>
              </a:buClr>
              <a:buSzPts val="1450"/>
              <a:buChar char="●"/>
            </a:pPr>
            <a:r>
              <a:rPr lang="en-GB" sz="1450">
                <a:solidFill>
                  <a:srgbClr val="000000"/>
                </a:solidFill>
              </a:rPr>
              <a:t>We could collect 1000 tweets from each month starting from March 2020 to August 2021. The data size is 18000 rows with 30 columns from which the necessary columns are,</a:t>
            </a:r>
            <a:endParaRPr sz="1450">
              <a:solidFill>
                <a:srgbClr val="000000"/>
              </a:solidFill>
            </a:endParaRPr>
          </a:p>
          <a:p>
            <a:pPr indent="0" lvl="0" marL="457200" rtl="0" algn="l">
              <a:spcBef>
                <a:spcPts val="1200"/>
              </a:spcBef>
              <a:spcAft>
                <a:spcPts val="0"/>
              </a:spcAft>
              <a:buNone/>
            </a:pPr>
            <a:r>
              <a:rPr lang="en-GB" sz="1450">
                <a:solidFill>
                  <a:srgbClr val="000000"/>
                </a:solidFill>
              </a:rPr>
              <a:t>Index ,Content, Date, Place</a:t>
            </a:r>
            <a:endParaRPr sz="1450">
              <a:solidFill>
                <a:srgbClr val="000000"/>
              </a:solidFill>
            </a:endParaRPr>
          </a:p>
          <a:p>
            <a:pPr indent="-320675" lvl="0" marL="457200" rtl="0" algn="l">
              <a:spcBef>
                <a:spcPts val="1200"/>
              </a:spcBef>
              <a:spcAft>
                <a:spcPts val="0"/>
              </a:spcAft>
              <a:buClr>
                <a:srgbClr val="000000"/>
              </a:buClr>
              <a:buSzPts val="1450"/>
              <a:buChar char="●"/>
            </a:pPr>
            <a:r>
              <a:rPr lang="en-GB" sz="1450">
                <a:solidFill>
                  <a:srgbClr val="000000"/>
                </a:solidFill>
              </a:rPr>
              <a:t>Some EDA steps we performed to better understand our data</a:t>
            </a:r>
            <a:endParaRPr sz="1450">
              <a:solidFill>
                <a:srgbClr val="000000"/>
              </a:solidFill>
            </a:endParaRPr>
          </a:p>
          <a:p>
            <a:pPr indent="-320675" lvl="0" marL="457200" rtl="0" algn="l">
              <a:spcBef>
                <a:spcPts val="0"/>
              </a:spcBef>
              <a:spcAft>
                <a:spcPts val="0"/>
              </a:spcAft>
              <a:buClr>
                <a:srgbClr val="000000"/>
              </a:buClr>
              <a:buSzPts val="1450"/>
              <a:buChar char="●"/>
            </a:pPr>
            <a:r>
              <a:rPr lang="en-GB" sz="1450">
                <a:solidFill>
                  <a:srgbClr val="000000"/>
                </a:solidFill>
              </a:rPr>
              <a:t>Checking null values, dropping na values, fill na values, checking the type and shape of data columns and dataframe using pandas. </a:t>
            </a:r>
            <a:endParaRPr sz="1450">
              <a:solidFill>
                <a:srgbClr val="000000"/>
              </a:solidFill>
            </a:endParaRPr>
          </a:p>
          <a:p>
            <a:pPr indent="0" lvl="0" marL="457200" rtl="0" algn="l">
              <a:spcBef>
                <a:spcPts val="1200"/>
              </a:spcBef>
              <a:spcAft>
                <a:spcPts val="1200"/>
              </a:spcAft>
              <a:buNone/>
            </a:pPr>
            <a:r>
              <a:t/>
            </a:r>
            <a:endParaRPr b="1" sz="145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Preprocessing</a:t>
            </a:r>
            <a:r>
              <a:rPr lang="en-GB"/>
              <a:t> text data </a:t>
            </a:r>
            <a:endParaRPr/>
          </a:p>
        </p:txBody>
      </p:sp>
      <p:sp>
        <p:nvSpPr>
          <p:cNvPr id="101" name="Google Shape;101;p1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b="1" lang="en-GB" sz="1800">
                <a:solidFill>
                  <a:srgbClr val="3C78D8"/>
                </a:solidFill>
              </a:rPr>
              <a:t>These are the cleaning and preprocessing functions we wrote:</a:t>
            </a:r>
            <a:endParaRPr b="1" sz="1800">
              <a:solidFill>
                <a:srgbClr val="3C78D8"/>
              </a:solidFill>
            </a:endParaRPr>
          </a:p>
          <a:p>
            <a:pPr indent="-325755" lvl="0" marL="457200" rtl="0" algn="l">
              <a:spcBef>
                <a:spcPts val="1200"/>
              </a:spcBef>
              <a:spcAft>
                <a:spcPts val="0"/>
              </a:spcAft>
              <a:buClr>
                <a:srgbClr val="000000"/>
              </a:buClr>
              <a:buSzPct val="100000"/>
              <a:buChar char="●"/>
            </a:pPr>
            <a:r>
              <a:rPr lang="en-GB" sz="1800">
                <a:solidFill>
                  <a:srgbClr val="000000"/>
                </a:solidFill>
              </a:rPr>
              <a:t>Remove html elements</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Remove @ symbols and users from tweet content</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Remove punctuation</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Remove stopwords plus customized stop words </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Tokenize text into tokens</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No stemming/lemmatization techniques were used because our sentiment classifier rating depends on the “form”of the word meaning, “vaccinated” has a different rating compared to “vaccinate”</a:t>
            </a:r>
            <a:endParaRPr sz="1800">
              <a:solidFill>
                <a:srgbClr val="000000"/>
              </a:solidFill>
            </a:endParaRPr>
          </a:p>
          <a:p>
            <a:pPr indent="-325755" lvl="0" marL="457200" rtl="0" algn="l">
              <a:spcBef>
                <a:spcPts val="0"/>
              </a:spcBef>
              <a:spcAft>
                <a:spcPts val="0"/>
              </a:spcAft>
              <a:buClr>
                <a:srgbClr val="000000"/>
              </a:buClr>
              <a:buSzPct val="100000"/>
              <a:buChar char="●"/>
            </a:pPr>
            <a:r>
              <a:rPr lang="en-GB" sz="1800">
                <a:solidFill>
                  <a:srgbClr val="000000"/>
                </a:solidFill>
              </a:rPr>
              <a:t>Used a </a:t>
            </a:r>
            <a:r>
              <a:rPr lang="en-GB" sz="1800">
                <a:solidFill>
                  <a:srgbClr val="000000"/>
                </a:solidFill>
              </a:rPr>
              <a:t>countvectorizer</a:t>
            </a:r>
            <a:r>
              <a:rPr lang="en-GB" sz="1800">
                <a:solidFill>
                  <a:srgbClr val="000000"/>
                </a:solidFill>
              </a:rPr>
              <a:t> and TF-IDF Vectorizer for feature engineering</a:t>
            </a:r>
            <a:endParaRPr sz="18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Visualizations </a:t>
            </a:r>
            <a:endParaRPr/>
          </a:p>
        </p:txBody>
      </p:sp>
      <p:sp>
        <p:nvSpPr>
          <p:cNvPr id="107" name="Google Shape;107;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Clr>
                <a:srgbClr val="000000"/>
              </a:buClr>
              <a:buSzPts val="1800"/>
              <a:buChar char="●"/>
            </a:pPr>
            <a:r>
              <a:rPr lang="en-GB" sz="1800">
                <a:solidFill>
                  <a:srgbClr val="000000"/>
                </a:solidFill>
              </a:rPr>
              <a:t>We </a:t>
            </a:r>
            <a:r>
              <a:rPr lang="en-GB" sz="1800">
                <a:solidFill>
                  <a:srgbClr val="000000"/>
                </a:solidFill>
              </a:rPr>
              <a:t>presented</a:t>
            </a:r>
            <a:r>
              <a:rPr lang="en-GB" sz="1800">
                <a:solidFill>
                  <a:srgbClr val="000000"/>
                </a:solidFill>
              </a:rPr>
              <a:t> our data using various plots and charts.</a:t>
            </a:r>
            <a:endParaRPr sz="1800">
              <a:solidFill>
                <a:srgbClr val="000000"/>
              </a:solidFill>
            </a:endParaRPr>
          </a:p>
          <a:p>
            <a:pPr indent="0" lvl="0" marL="457200" rtl="0" algn="l">
              <a:lnSpc>
                <a:spcPct val="100000"/>
              </a:lnSpc>
              <a:spcBef>
                <a:spcPts val="0"/>
              </a:spcBef>
              <a:spcAft>
                <a:spcPts val="0"/>
              </a:spcAft>
              <a:buNone/>
            </a:pPr>
            <a:r>
              <a:t/>
            </a:r>
            <a:endParaRPr sz="1800">
              <a:solidFill>
                <a:srgbClr val="000000"/>
              </a:solidFill>
            </a:endParaRPr>
          </a:p>
          <a:p>
            <a:pPr indent="-342900" lvl="0" marL="457200" rtl="0" algn="l">
              <a:lnSpc>
                <a:spcPct val="100000"/>
              </a:lnSpc>
              <a:spcBef>
                <a:spcPts val="0"/>
              </a:spcBef>
              <a:spcAft>
                <a:spcPts val="0"/>
              </a:spcAft>
              <a:buClr>
                <a:srgbClr val="000000"/>
              </a:buClr>
              <a:buSzPts val="1800"/>
              <a:buChar char="●"/>
            </a:pPr>
            <a:r>
              <a:rPr lang="en-GB" sz="1800">
                <a:solidFill>
                  <a:srgbClr val="000000"/>
                </a:solidFill>
              </a:rPr>
              <a:t>To best represent text d</a:t>
            </a:r>
            <a:r>
              <a:rPr lang="en-GB" sz="1800">
                <a:solidFill>
                  <a:srgbClr val="000000"/>
                </a:solidFill>
              </a:rPr>
              <a:t>ata, we plotted WORD CLOUD graphs for both manual sentiment data and vader data. </a:t>
            </a:r>
            <a:endParaRPr sz="1800">
              <a:solidFill>
                <a:srgbClr val="000000"/>
              </a:solidFill>
            </a:endParaRPr>
          </a:p>
          <a:p>
            <a:pPr indent="0" lvl="0" marL="457200" rtl="0" algn="l">
              <a:lnSpc>
                <a:spcPct val="100000"/>
              </a:lnSpc>
              <a:spcBef>
                <a:spcPts val="0"/>
              </a:spcBef>
              <a:spcAft>
                <a:spcPts val="0"/>
              </a:spcAft>
              <a:buNone/>
            </a:pPr>
            <a:r>
              <a:t/>
            </a:r>
            <a:endParaRPr sz="1800">
              <a:solidFill>
                <a:srgbClr val="000000"/>
              </a:solidFill>
            </a:endParaRPr>
          </a:p>
          <a:p>
            <a:pPr indent="-342900" lvl="0" marL="457200" rtl="0" algn="l">
              <a:lnSpc>
                <a:spcPct val="100000"/>
              </a:lnSpc>
              <a:spcBef>
                <a:spcPts val="0"/>
              </a:spcBef>
              <a:spcAft>
                <a:spcPts val="0"/>
              </a:spcAft>
              <a:buClr>
                <a:srgbClr val="000000"/>
              </a:buClr>
              <a:buSzPts val="1800"/>
              <a:buChar char="●"/>
            </a:pPr>
            <a:r>
              <a:rPr lang="en-GB" sz="1800">
                <a:solidFill>
                  <a:srgbClr val="000000"/>
                </a:solidFill>
              </a:rPr>
              <a:t>Rolling average of mean for nltk_compound score gave us the distribution of sentiments of tweet content. </a:t>
            </a:r>
            <a:endParaRPr sz="180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3">
            <a:alphaModFix/>
          </a:blip>
          <a:stretch>
            <a:fillRect/>
          </a:stretch>
        </p:blipFill>
        <p:spPr>
          <a:xfrm>
            <a:off x="188375" y="1611475"/>
            <a:ext cx="5058400" cy="3184400"/>
          </a:xfrm>
          <a:prstGeom prst="rect">
            <a:avLst/>
          </a:prstGeom>
          <a:noFill/>
          <a:ln>
            <a:noFill/>
          </a:ln>
        </p:spPr>
      </p:pic>
      <p:pic>
        <p:nvPicPr>
          <p:cNvPr id="113" name="Google Shape;113;p21"/>
          <p:cNvPicPr preferRelativeResize="0"/>
          <p:nvPr/>
        </p:nvPicPr>
        <p:blipFill>
          <a:blip r:embed="rId4">
            <a:alphaModFix/>
          </a:blip>
          <a:stretch>
            <a:fillRect/>
          </a:stretch>
        </p:blipFill>
        <p:spPr>
          <a:xfrm>
            <a:off x="5296175" y="1844600"/>
            <a:ext cx="3622405" cy="3016475"/>
          </a:xfrm>
          <a:prstGeom prst="rect">
            <a:avLst/>
          </a:prstGeom>
          <a:noFill/>
          <a:ln>
            <a:noFill/>
          </a:ln>
        </p:spPr>
      </p:pic>
      <p:sp>
        <p:nvSpPr>
          <p:cNvPr id="114" name="Google Shape;114;p2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Visualizations:</a:t>
            </a:r>
            <a:endParaRPr/>
          </a:p>
        </p:txBody>
      </p:sp>
      <p:sp>
        <p:nvSpPr>
          <p:cNvPr id="115" name="Google Shape;115;p21"/>
          <p:cNvSpPr txBox="1"/>
          <p:nvPr>
            <p:ph idx="1" type="body"/>
          </p:nvPr>
        </p:nvSpPr>
        <p:spPr>
          <a:xfrm flipH="1" rot="10800000">
            <a:off x="4281425" y="4581850"/>
            <a:ext cx="30300" cy="618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1200"/>
              </a:spcAft>
              <a:buNone/>
            </a:pPr>
            <a:r>
              <a:t/>
            </a:r>
            <a:endParaRPr/>
          </a:p>
        </p:txBody>
      </p:sp>
      <p:sp>
        <p:nvSpPr>
          <p:cNvPr id="116" name="Google Shape;116;p21"/>
          <p:cNvSpPr txBox="1"/>
          <p:nvPr>
            <p:ph idx="2" type="body"/>
          </p:nvPr>
        </p:nvSpPr>
        <p:spPr>
          <a:xfrm>
            <a:off x="4832400" y="4426300"/>
            <a:ext cx="30300" cy="1557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